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97" r:id="rId2"/>
    <p:sldId id="369" r:id="rId3"/>
    <p:sldId id="368" r:id="rId4"/>
    <p:sldId id="386" r:id="rId5"/>
    <p:sldId id="389" r:id="rId6"/>
    <p:sldId id="390" r:id="rId7"/>
    <p:sldId id="346" r:id="rId8"/>
    <p:sldId id="372" r:id="rId9"/>
    <p:sldId id="391" r:id="rId10"/>
    <p:sldId id="387" r:id="rId11"/>
    <p:sldId id="373" r:id="rId12"/>
    <p:sldId id="383" r:id="rId13"/>
    <p:sldId id="384" r:id="rId14"/>
    <p:sldId id="371" r:id="rId15"/>
    <p:sldId id="374" r:id="rId16"/>
    <p:sldId id="375" r:id="rId17"/>
    <p:sldId id="393" r:id="rId18"/>
    <p:sldId id="396" r:id="rId19"/>
    <p:sldId id="267" r:id="rId20"/>
    <p:sldId id="367" r:id="rId21"/>
    <p:sldId id="394" r:id="rId22"/>
    <p:sldId id="376" r:id="rId23"/>
    <p:sldId id="378" r:id="rId24"/>
    <p:sldId id="379" r:id="rId25"/>
    <p:sldId id="388" r:id="rId26"/>
    <p:sldId id="381" r:id="rId27"/>
    <p:sldId id="298" r:id="rId28"/>
    <p:sldId id="380" r:id="rId29"/>
    <p:sldId id="382" r:id="rId30"/>
    <p:sldId id="356" r:id="rId31"/>
    <p:sldId id="431" r:id="rId32"/>
    <p:sldId id="432" r:id="rId3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99"/>
    <a:srgbClr val="800080"/>
    <a:srgbClr val="0000CC"/>
    <a:srgbClr val="003300"/>
    <a:srgbClr val="FFFFCC"/>
    <a:srgbClr val="66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/>
    <p:restoredTop sz="94626"/>
  </p:normalViewPr>
  <p:slideViewPr>
    <p:cSldViewPr showGuides="1">
      <p:cViewPr varScale="1">
        <p:scale>
          <a:sx n="105" d="100"/>
          <a:sy n="105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19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21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27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37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37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37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7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1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9"/>
          <p:cNvSpPr/>
          <p:nvPr/>
        </p:nvSpPr>
        <p:spPr>
          <a:xfrm>
            <a:off x="228600" y="685800"/>
            <a:ext cx="2667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i="1" dirty="0">
                <a:solidFill>
                  <a:srgbClr val="006600"/>
                </a:solidFill>
                <a:latin typeface="Arial" panose="020B0604020202020204" pitchFamily="34" charset="0"/>
              </a:rPr>
              <a:t>Bài 31</a:t>
            </a:r>
          </a:p>
        </p:txBody>
      </p:sp>
      <p:sp>
        <p:nvSpPr>
          <p:cNvPr id="16389" name="WordArt 6"/>
          <p:cNvSpPr>
            <a:spLocks noTextEdit="1"/>
          </p:cNvSpPr>
          <p:nvPr/>
        </p:nvSpPr>
        <p:spPr>
          <a:xfrm>
            <a:off x="2133600" y="914400"/>
            <a:ext cx="6553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CC00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Giống vật nuôi</a:t>
            </a:r>
          </a:p>
        </p:txBody>
      </p:sp>
      <p:pic>
        <p:nvPicPr>
          <p:cNvPr id="7" name="Picture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0720"/>
            <a:ext cx="3039745" cy="305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53485"/>
            <a:ext cx="4038600" cy="250888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25603" name="TextBox 4"/>
          <p:cNvSpPr txBox="1"/>
          <p:nvPr/>
        </p:nvSpPr>
        <p:spPr>
          <a:xfrm>
            <a:off x="334963" y="1066800"/>
            <a:ext cx="530383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1) Thế nào là giống vật nuôi</a:t>
            </a:r>
          </a:p>
        </p:txBody>
      </p:sp>
      <p:graphicFrame>
        <p:nvGraphicFramePr>
          <p:cNvPr id="25604" name="Table 25603"/>
          <p:cNvGraphicFramePr/>
          <p:nvPr/>
        </p:nvGraphicFramePr>
        <p:xfrm>
          <a:off x="152400" y="2286000"/>
          <a:ext cx="8763000" cy="2532063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Tên giống vật nuôi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Đặc điểm ngoại hình dễ nhận biết nhất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Gà Đông Cảo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Heo mọi</a:t>
                      </a: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Gà tre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Chân cao, to, xù xì.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Thường có màu đen hoặc lang trắng đen, chân ngắn, bụng sệ.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Người nhỏ bé, nhanh nhẹn…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wnloads\dong c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 descr="C:\Users\USER\Downloads\dc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133600"/>
            <a:ext cx="41148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Box 6"/>
          <p:cNvSpPr txBox="1"/>
          <p:nvPr/>
        </p:nvSpPr>
        <p:spPr>
          <a:xfrm>
            <a:off x="838200" y="4800600"/>
            <a:ext cx="34305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Gà đông cảo.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wnloads\dscf0566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86100"/>
            <a:ext cx="5029200" cy="3771900"/>
          </a:xfrm>
          <a:ln/>
        </p:spPr>
      </p:pic>
      <p:pic>
        <p:nvPicPr>
          <p:cNvPr id="27651" name="Picture 3" descr="C:\Users\USER\Downloads\20070126safari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63" y="0"/>
            <a:ext cx="5189537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Box 5"/>
          <p:cNvSpPr txBox="1"/>
          <p:nvPr/>
        </p:nvSpPr>
        <p:spPr>
          <a:xfrm>
            <a:off x="5715000" y="5638800"/>
            <a:ext cx="23510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Heo mọi.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wnloads\tre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94000"/>
            <a:ext cx="4953000" cy="406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C:\Users\USER\Downloads\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70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TextBox 5"/>
          <p:cNvSpPr txBox="1"/>
          <p:nvPr/>
        </p:nvSpPr>
        <p:spPr>
          <a:xfrm>
            <a:off x="1066800" y="4572000"/>
            <a:ext cx="2133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Gà tre.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29699" name="TextBox 4"/>
          <p:cNvSpPr txBox="1"/>
          <p:nvPr/>
        </p:nvSpPr>
        <p:spPr>
          <a:xfrm>
            <a:off x="334963" y="1066800"/>
            <a:ext cx="530383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1) Thế nào là giống vật nuôi?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305050"/>
            <a:ext cx="8382000" cy="363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52450" indent="-5524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600" b="1" dirty="0">
                <a:solidFill>
                  <a:srgbClr val="6600FF"/>
                </a:solidFill>
                <a:latin typeface="Arial" panose="020B0604020202020204" pitchFamily="34" charset="0"/>
              </a:rPr>
              <a:t>Giống vật nuôi là sản phẩm do con</a:t>
            </a:r>
          </a:p>
          <a:p>
            <a:pPr marL="552450" indent="-5524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600" b="1" dirty="0">
                <a:solidFill>
                  <a:srgbClr val="6600FF"/>
                </a:solidFill>
                <a:latin typeface="Arial" panose="020B0604020202020204" pitchFamily="34" charset="0"/>
              </a:rPr>
              <a:t>người tạo ra.</a:t>
            </a:r>
            <a:r>
              <a:rPr sz="3600" b="1" dirty="0">
                <a:latin typeface="Arial" panose="020B0604020202020204" pitchFamily="34" charset="0"/>
              </a:rPr>
              <a:t> </a:t>
            </a:r>
            <a:r>
              <a:rPr sz="3600" b="1" dirty="0">
                <a:solidFill>
                  <a:srgbClr val="6600FF"/>
                </a:solidFill>
                <a:latin typeface="Arial" panose="020B0604020202020204" pitchFamily="34" charset="0"/>
              </a:rPr>
              <a:t>Mỗi giống vật nuôi đều</a:t>
            </a:r>
          </a:p>
          <a:p>
            <a:pPr marL="552450" indent="-5524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600" b="1" dirty="0">
                <a:solidFill>
                  <a:srgbClr val="6600FF"/>
                </a:solidFill>
                <a:latin typeface="Arial" panose="020B0604020202020204" pitchFamily="34" charset="0"/>
              </a:rPr>
              <a:t>có đặc  điểm………………giống nhau,</a:t>
            </a:r>
          </a:p>
          <a:p>
            <a:pPr marL="552450" indent="-5524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600" b="1" dirty="0">
                <a:solidFill>
                  <a:srgbClr val="6600FF"/>
                </a:solidFill>
                <a:latin typeface="Arial" panose="020B0604020202020204" pitchFamily="34" charset="0"/>
              </a:rPr>
              <a:t>có ..……………và…………………..........</a:t>
            </a:r>
          </a:p>
          <a:p>
            <a:pPr marL="552450" indent="-5524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600" b="1" dirty="0">
                <a:solidFill>
                  <a:srgbClr val="6600FF"/>
                </a:solidFill>
                <a:latin typeface="Arial" panose="020B0604020202020204" pitchFamily="34" charset="0"/>
              </a:rPr>
              <a:t>như nhau, có tính di truyền ổn định,</a:t>
            </a:r>
          </a:p>
          <a:p>
            <a:pPr marL="552450" indent="-5524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3600" b="1" dirty="0">
                <a:solidFill>
                  <a:srgbClr val="6600FF"/>
                </a:solidFill>
                <a:latin typeface="Arial" panose="020B0604020202020204" pitchFamily="34" charset="0"/>
              </a:rPr>
              <a:t>có số lượng cá thể nhất định.</a:t>
            </a:r>
          </a:p>
          <a:p>
            <a:pPr marL="552450" indent="-552450">
              <a:buNone/>
            </a:pP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86200" y="3219450"/>
            <a:ext cx="1905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ngoại hình</a:t>
            </a:r>
          </a:p>
        </p:txBody>
      </p:sp>
      <p:sp>
        <p:nvSpPr>
          <p:cNvPr id="8" name="Rectangle 6"/>
          <p:cNvSpPr/>
          <p:nvPr/>
        </p:nvSpPr>
        <p:spPr>
          <a:xfrm>
            <a:off x="4495800" y="375285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chất lượng sản phẩm</a:t>
            </a:r>
          </a:p>
        </p:txBody>
      </p:sp>
      <p:sp>
        <p:nvSpPr>
          <p:cNvPr id="9" name="Rectangle 7"/>
          <p:cNvSpPr/>
          <p:nvPr/>
        </p:nvSpPr>
        <p:spPr>
          <a:xfrm>
            <a:off x="1524000" y="375285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năng suất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381000" y="2286000"/>
            <a:ext cx="8153400" cy="2743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r>
              <a:rPr sz="3200" b="1" dirty="0">
                <a:latin typeface="Arial" panose="020B0604020202020204" pitchFamily="34" charset="0"/>
              </a:rPr>
              <a:t>- Theo địa lý.</a:t>
            </a:r>
          </a:p>
          <a:p>
            <a:r>
              <a:rPr sz="3200" b="1" dirty="0">
                <a:latin typeface="Arial" panose="020B0604020202020204" pitchFamily="34" charset="0"/>
              </a:rPr>
              <a:t>- Theo hình thái ngoại hình</a:t>
            </a:r>
          </a:p>
          <a:p>
            <a:r>
              <a:rPr sz="3200" b="1" dirty="0">
                <a:latin typeface="Arial" panose="020B0604020202020204" pitchFamily="34" charset="0"/>
              </a:rPr>
              <a:t>- Theo mức độ hoàn thiện của giống</a:t>
            </a:r>
          </a:p>
          <a:p>
            <a:r>
              <a:rPr sz="3200" b="1" dirty="0">
                <a:latin typeface="Arial" panose="020B0604020202020204" pitchFamily="34" charset="0"/>
              </a:rPr>
              <a:t>- Theo hướng sản xuất.</a:t>
            </a:r>
          </a:p>
          <a:p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5303838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819400"/>
            <a:ext cx="795655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Đọc thông tin sgk và trả lời:</a:t>
            </a:r>
          </a:p>
          <a:p>
            <a:pPr algn="ctr"/>
            <a:r>
              <a:rPr sz="3600" b="1" dirty="0">
                <a:latin typeface="Arial" panose="020B0604020202020204" pitchFamily="34" charset="0"/>
              </a:rPr>
              <a:t>Nêu cách phân loại giống vật nuôi?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5303838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  <a:p>
            <a:pPr marL="342900" indent="-342900">
              <a:buNone/>
            </a:pPr>
            <a:endParaRPr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800893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latin typeface="Arial" panose="020B0604020202020204" pitchFamily="34" charset="0"/>
              </a:rPr>
              <a:t>Nêu ví dụ cho từng cách phân loại?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5303838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  <a:p>
            <a:pPr marL="342900" indent="-342900">
              <a:buNone/>
            </a:pPr>
            <a:endParaRPr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0" y="2819400"/>
            <a:ext cx="9144000" cy="4038600"/>
            <a:chOff x="0" y="1008"/>
            <a:chExt cx="5760" cy="2448"/>
          </a:xfrm>
        </p:grpSpPr>
        <p:pic>
          <p:nvPicPr>
            <p:cNvPr id="33810" name="Picture 20" descr="lon mong c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08"/>
              <a:ext cx="5760" cy="24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11" name="Rectangle 21"/>
            <p:cNvSpPr/>
            <p:nvPr/>
          </p:nvSpPr>
          <p:spPr>
            <a:xfrm>
              <a:off x="0" y="1008"/>
              <a:ext cx="3216" cy="38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</a:pPr>
              <a:r>
                <a:rPr sz="32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Lợn Móng Cái</a:t>
              </a:r>
            </a:p>
          </p:txBody>
        </p:sp>
        <p:sp>
          <p:nvSpPr>
            <p:cNvPr id="33812" name="Rectangle 22"/>
            <p:cNvSpPr/>
            <p:nvPr/>
          </p:nvSpPr>
          <p:spPr>
            <a:xfrm>
              <a:off x="240" y="3120"/>
              <a:ext cx="5424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800" dirty="0">
                  <a:latin typeface="Arial" panose="020B0604020202020204" pitchFamily="34" charset="0"/>
                </a:rPr>
                <a:t>Thành phố Móng Cái – Tỉnh Quảng Ninh</a:t>
              </a: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0" y="2133600"/>
            <a:ext cx="9144000" cy="4724400"/>
            <a:chOff x="144" y="-585"/>
            <a:chExt cx="5760" cy="2970"/>
          </a:xfrm>
        </p:grpSpPr>
        <p:pic>
          <p:nvPicPr>
            <p:cNvPr id="33808" name="Picture 17" descr="lon thuoc nhieu su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" y="-585"/>
              <a:ext cx="5760" cy="22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9" name="Rectangle 18"/>
            <p:cNvSpPr/>
            <p:nvPr/>
          </p:nvSpPr>
          <p:spPr>
            <a:xfrm>
              <a:off x="144" y="1713"/>
              <a:ext cx="5760" cy="6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Lợn Thuộc Nhiêu</a:t>
              </a:r>
            </a:p>
            <a:p>
              <a:pPr algn="ctr"/>
              <a:r>
                <a:rPr sz="2800" dirty="0">
                  <a:latin typeface="Arial" panose="020B0604020202020204" pitchFamily="34" charset="0"/>
                </a:rPr>
                <a:t>Xã Thuộc Nhiêu- Huyện Châu thành- Tỉnh Tiền Giang</a:t>
              </a: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0" y="1219200"/>
            <a:ext cx="9144000" cy="5638800"/>
            <a:chOff x="720" y="912"/>
            <a:chExt cx="4224" cy="2496"/>
          </a:xfrm>
        </p:grpSpPr>
        <p:pic>
          <p:nvPicPr>
            <p:cNvPr id="33805" name="Picture 13" descr="ga dong ta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" y="912"/>
              <a:ext cx="4224" cy="24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6" name="Oval 14"/>
            <p:cNvSpPr/>
            <p:nvPr/>
          </p:nvSpPr>
          <p:spPr>
            <a:xfrm>
              <a:off x="768" y="912"/>
              <a:ext cx="2112" cy="43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600" dirty="0">
                  <a:latin typeface="Arial" panose="020B0604020202020204" pitchFamily="34" charset="0"/>
                </a:rPr>
                <a:t>Gà Đông Cảo</a:t>
              </a:r>
            </a:p>
          </p:txBody>
        </p:sp>
        <p:sp>
          <p:nvSpPr>
            <p:cNvPr id="33807" name="Rectangle 15"/>
            <p:cNvSpPr/>
            <p:nvPr/>
          </p:nvSpPr>
          <p:spPr>
            <a:xfrm>
              <a:off x="720" y="3120"/>
              <a:ext cx="2784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000" dirty="0">
                  <a:latin typeface="Arial" panose="020B0604020202020204" pitchFamily="34" charset="0"/>
                </a:rPr>
                <a:t>Xã Đông Tảo-Khoái Châu-Hưng Yên</a:t>
              </a: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0" y="1219200"/>
            <a:ext cx="9144000" cy="5638800"/>
            <a:chOff x="720" y="912"/>
            <a:chExt cx="4224" cy="3137"/>
          </a:xfrm>
        </p:grpSpPr>
        <p:pic>
          <p:nvPicPr>
            <p:cNvPr id="33803" name="Picture 5" descr="vit anh dao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" y="912"/>
              <a:ext cx="4224" cy="31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4" name="Rectangle 6"/>
            <p:cNvSpPr/>
            <p:nvPr/>
          </p:nvSpPr>
          <p:spPr>
            <a:xfrm>
              <a:off x="720" y="912"/>
              <a:ext cx="4224" cy="28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400" dirty="0">
                  <a:latin typeface="Arial" panose="020B0604020202020204" pitchFamily="34" charset="0"/>
                </a:rPr>
                <a:t>Vịt Anh Đào- Thung lũng Anh Đào-Anh Quốc</a:t>
              </a:r>
            </a:p>
          </p:txBody>
        </p:sp>
      </p:grpSp>
      <p:pic>
        <p:nvPicPr>
          <p:cNvPr id="20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82688"/>
            <a:ext cx="9144000" cy="567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3"/>
          <p:cNvSpPr/>
          <p:nvPr/>
        </p:nvSpPr>
        <p:spPr>
          <a:xfrm>
            <a:off x="0" y="228600"/>
            <a:ext cx="89916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Cách phân loại giống vật nuôi theo địa lý. </a:t>
            </a:r>
          </a:p>
        </p:txBody>
      </p:sp>
      <p:grpSp>
        <p:nvGrpSpPr>
          <p:cNvPr id="6" name="Group 22"/>
          <p:cNvGrpSpPr/>
          <p:nvPr/>
        </p:nvGrpSpPr>
        <p:grpSpPr>
          <a:xfrm>
            <a:off x="0" y="1143000"/>
            <a:ext cx="9144000" cy="5715000"/>
            <a:chOff x="0" y="816"/>
            <a:chExt cx="5760" cy="3504"/>
          </a:xfrm>
        </p:grpSpPr>
        <p:pic>
          <p:nvPicPr>
            <p:cNvPr id="33801" name="Picture 23" descr="Ga binh tha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816"/>
              <a:ext cx="5760" cy="35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2" name="Rectangle 24"/>
            <p:cNvSpPr/>
            <p:nvPr/>
          </p:nvSpPr>
          <p:spPr>
            <a:xfrm>
              <a:off x="2736" y="960"/>
              <a:ext cx="2870" cy="35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3200" dirty="0">
                  <a:solidFill>
                    <a:srgbClr val="008000"/>
                  </a:solidFill>
                  <a:latin typeface="Arial" panose="020B0604020202020204" pitchFamily="34" charset="0"/>
                </a:rPr>
                <a:t>Gà Bình Thắng </a:t>
              </a:r>
              <a:endParaRPr sz="2000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11"/>
          <p:cNvSpPr/>
          <p:nvPr/>
        </p:nvSpPr>
        <p:spPr>
          <a:xfrm>
            <a:off x="0" y="304800"/>
            <a:ext cx="9144000" cy="9493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Cách phân loại giống vật nuôi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theo hình thái, ngoại hình</a:t>
            </a:r>
          </a:p>
        </p:txBody>
      </p:sp>
      <p:grpSp>
        <p:nvGrpSpPr>
          <p:cNvPr id="34819" name="Group 56"/>
          <p:cNvGrpSpPr/>
          <p:nvPr/>
        </p:nvGrpSpPr>
        <p:grpSpPr>
          <a:xfrm>
            <a:off x="0" y="1676400"/>
            <a:ext cx="9144000" cy="5181600"/>
            <a:chOff x="960" y="1248"/>
            <a:chExt cx="3600" cy="2408"/>
          </a:xfrm>
        </p:grpSpPr>
        <p:pic>
          <p:nvPicPr>
            <p:cNvPr id="34830" name="Picture 54" descr="580_thuctrang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" y="1248"/>
              <a:ext cx="3600" cy="24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1" name="Rectangle 55"/>
            <p:cNvSpPr/>
            <p:nvPr/>
          </p:nvSpPr>
          <p:spPr>
            <a:xfrm>
              <a:off x="960" y="1248"/>
              <a:ext cx="1632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</a:pPr>
              <a:r>
                <a:rPr sz="39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Vịt cổ lùn</a:t>
              </a:r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0" y="1752600"/>
            <a:ext cx="9144000" cy="5105400"/>
            <a:chOff x="1056" y="1200"/>
            <a:chExt cx="3636" cy="2730"/>
          </a:xfrm>
        </p:grpSpPr>
        <p:pic>
          <p:nvPicPr>
            <p:cNvPr id="34828" name="Picture 58" descr="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" y="1200"/>
              <a:ext cx="3636" cy="27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9" name="Oval 59"/>
            <p:cNvSpPr/>
            <p:nvPr/>
          </p:nvSpPr>
          <p:spPr>
            <a:xfrm>
              <a:off x="3216" y="1200"/>
              <a:ext cx="1440" cy="5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Chó đốm</a:t>
              </a: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0" y="1752600"/>
            <a:ext cx="9144000" cy="5105400"/>
            <a:chOff x="1056" y="2122"/>
            <a:chExt cx="2374" cy="1718"/>
          </a:xfrm>
        </p:grpSpPr>
        <p:pic>
          <p:nvPicPr>
            <p:cNvPr id="34826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6" y="2122"/>
              <a:ext cx="2374" cy="17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7" name="Oval 62"/>
            <p:cNvSpPr/>
            <p:nvPr/>
          </p:nvSpPr>
          <p:spPr>
            <a:xfrm>
              <a:off x="2196" y="2206"/>
              <a:ext cx="1102" cy="35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Heo bông</a:t>
              </a:r>
            </a:p>
          </p:txBody>
        </p:sp>
      </p:grpSp>
      <p:grpSp>
        <p:nvGrpSpPr>
          <p:cNvPr id="5" name="Group 63"/>
          <p:cNvGrpSpPr/>
          <p:nvPr/>
        </p:nvGrpSpPr>
        <p:grpSpPr>
          <a:xfrm>
            <a:off x="0" y="1676400"/>
            <a:ext cx="9144000" cy="5181600"/>
            <a:chOff x="576" y="1032"/>
            <a:chExt cx="4512" cy="3288"/>
          </a:xfrm>
        </p:grpSpPr>
        <p:pic>
          <p:nvPicPr>
            <p:cNvPr id="34824" name="Picture 64" descr="bo tra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" y="1032"/>
              <a:ext cx="4512" cy="3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5" name="Rectangle 65"/>
            <p:cNvSpPr/>
            <p:nvPr/>
          </p:nvSpPr>
          <p:spPr>
            <a:xfrm>
              <a:off x="672" y="3792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sz="4000" b="1" dirty="0">
                  <a:solidFill>
                    <a:srgbClr val="006600"/>
                  </a:solidFill>
                  <a:latin typeface="Arial" panose="020B0604020202020204" pitchFamily="34" charset="0"/>
                </a:rPr>
                <a:t>Bò trắng</a:t>
              </a:r>
            </a:p>
          </p:txBody>
        </p:sp>
      </p:grpSp>
      <p:pic>
        <p:nvPicPr>
          <p:cNvPr id="26690" name="Picture 66" descr="bo 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97025"/>
            <a:ext cx="9144000" cy="526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963" y="1066800"/>
            <a:ext cx="530383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1) Thế nào là giống vật nuôi?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0" y="1295400"/>
            <a:ext cx="9144000" cy="5562600"/>
            <a:chOff x="0" y="3"/>
            <a:chExt cx="5760" cy="4317"/>
          </a:xfrm>
        </p:grpSpPr>
        <p:pic>
          <p:nvPicPr>
            <p:cNvPr id="35847" name="Picture 33" descr="bo brahma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5760" cy="4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8" name="Rectangle 34"/>
            <p:cNvSpPr/>
            <p:nvPr/>
          </p:nvSpPr>
          <p:spPr>
            <a:xfrm>
              <a:off x="0" y="144"/>
              <a:ext cx="2544" cy="7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1"/>
            <a:lstStyle/>
            <a:p>
              <a:r>
                <a:rPr sz="3800" dirty="0">
                  <a:solidFill>
                    <a:srgbClr val="FF0000"/>
                  </a:solidFill>
                  <a:latin typeface="Arial" panose="020B0604020202020204" pitchFamily="34" charset="0"/>
                </a:rPr>
                <a:t>Bò lai Sind</a:t>
              </a: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0" y="1066800"/>
            <a:ext cx="9144000" cy="5791200"/>
            <a:chOff x="0" y="0"/>
            <a:chExt cx="5760" cy="4325"/>
          </a:xfrm>
        </p:grpSpPr>
        <p:pic>
          <p:nvPicPr>
            <p:cNvPr id="35845" name="Picture 36" descr="bo lai sì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6" name="Rectangle 37"/>
            <p:cNvSpPr/>
            <p:nvPr/>
          </p:nvSpPr>
          <p:spPr>
            <a:xfrm>
              <a:off x="3360" y="2880"/>
              <a:ext cx="2400" cy="7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1"/>
            <a:lstStyle/>
            <a:p>
              <a:r>
                <a:rPr sz="3800" dirty="0">
                  <a:solidFill>
                    <a:srgbClr val="FF0000"/>
                  </a:solidFill>
                  <a:latin typeface="Arial" panose="020B0604020202020204" pitchFamily="34" charset="0"/>
                </a:rPr>
                <a:t>Bò lai Brahman</a:t>
              </a:r>
            </a:p>
          </p:txBody>
        </p:sp>
      </p:grpSp>
      <p:sp>
        <p:nvSpPr>
          <p:cNvPr id="811046" name="Rectangle 38"/>
          <p:cNvSpPr/>
          <p:nvPr/>
        </p:nvSpPr>
        <p:spPr>
          <a:xfrm>
            <a:off x="0" y="228600"/>
            <a:ext cx="8915400" cy="14303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Cách phân loại giống vật nuôi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theo mức độ hoàn thiện của giống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1" name="Rectangle 5"/>
          <p:cNvSpPr/>
          <p:nvPr/>
        </p:nvSpPr>
        <p:spPr>
          <a:xfrm>
            <a:off x="0" y="304800"/>
            <a:ext cx="9144000" cy="9493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Cách phân loại giống vật nuôi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theo hướng sản xuất</a:t>
            </a:r>
          </a:p>
        </p:txBody>
      </p:sp>
      <p:grpSp>
        <p:nvGrpSpPr>
          <p:cNvPr id="36867" name="Group 24"/>
          <p:cNvGrpSpPr/>
          <p:nvPr/>
        </p:nvGrpSpPr>
        <p:grpSpPr>
          <a:xfrm>
            <a:off x="762000" y="1981200"/>
            <a:ext cx="7620000" cy="3200400"/>
            <a:chOff x="480" y="1296"/>
            <a:chExt cx="4800" cy="2016"/>
          </a:xfrm>
        </p:grpSpPr>
        <p:sp>
          <p:nvSpPr>
            <p:cNvPr id="36886" name="Rectangle 4"/>
            <p:cNvSpPr/>
            <p:nvPr/>
          </p:nvSpPr>
          <p:spPr>
            <a:xfrm>
              <a:off x="1536" y="2832"/>
              <a:ext cx="2640" cy="48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b" anchorCtr="0"/>
            <a:lstStyle/>
            <a:p>
              <a:r>
                <a:rPr sz="3800" dirty="0">
                  <a:solidFill>
                    <a:srgbClr val="FF0000"/>
                  </a:solidFill>
                  <a:latin typeface="Arial" panose="020B0604020202020204" pitchFamily="34" charset="0"/>
                </a:rPr>
                <a:t>Lợn Ỉ (hướng mỡ)</a:t>
              </a:r>
            </a:p>
          </p:txBody>
        </p:sp>
        <p:pic>
          <p:nvPicPr>
            <p:cNvPr id="36887" name="Picture 23" descr="lon i huong mo su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296"/>
              <a:ext cx="4800" cy="154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26"/>
          <p:cNvGrpSpPr/>
          <p:nvPr/>
        </p:nvGrpSpPr>
        <p:grpSpPr>
          <a:xfrm>
            <a:off x="762000" y="1981200"/>
            <a:ext cx="7620000" cy="3124200"/>
            <a:chOff x="432" y="1632"/>
            <a:chExt cx="4800" cy="1968"/>
          </a:xfrm>
        </p:grpSpPr>
        <p:sp>
          <p:nvSpPr>
            <p:cNvPr id="36884" name="Rectangle 7"/>
            <p:cNvSpPr/>
            <p:nvPr/>
          </p:nvSpPr>
          <p:spPr>
            <a:xfrm>
              <a:off x="912" y="3120"/>
              <a:ext cx="3888" cy="48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b" anchorCtr="0"/>
            <a:lstStyle/>
            <a:p>
              <a:r>
                <a:rPr sz="3800" dirty="0">
                  <a:solidFill>
                    <a:srgbClr val="FF0000"/>
                  </a:solidFill>
                  <a:latin typeface="Arial" panose="020B0604020202020204" pitchFamily="34" charset="0"/>
                </a:rPr>
                <a:t>Lợn Lanđơrat (hướng nạc)</a:t>
              </a:r>
            </a:p>
          </p:txBody>
        </p:sp>
        <p:pic>
          <p:nvPicPr>
            <p:cNvPr id="36885" name="Picture 25" descr="lon landorat huong nat su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" y="1632"/>
              <a:ext cx="4800" cy="14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28"/>
          <p:cNvGrpSpPr/>
          <p:nvPr/>
        </p:nvGrpSpPr>
        <p:grpSpPr>
          <a:xfrm>
            <a:off x="762000" y="1981200"/>
            <a:ext cx="7620000" cy="3200400"/>
            <a:chOff x="0" y="1968"/>
            <a:chExt cx="4800" cy="2016"/>
          </a:xfrm>
        </p:grpSpPr>
        <p:sp>
          <p:nvSpPr>
            <p:cNvPr id="36882" name="Rectangle 10"/>
            <p:cNvSpPr/>
            <p:nvPr/>
          </p:nvSpPr>
          <p:spPr>
            <a:xfrm>
              <a:off x="480" y="3504"/>
              <a:ext cx="4032" cy="48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b" anchorCtr="0"/>
            <a:lstStyle/>
            <a:p>
              <a:r>
                <a:rPr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Lợn Đại Bạch (hướng thịt mỡ)</a:t>
              </a:r>
            </a:p>
          </p:txBody>
        </p:sp>
        <p:pic>
          <p:nvPicPr>
            <p:cNvPr id="36883" name="Picture 27" descr="lon dai bach huong mosu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968"/>
              <a:ext cx="4800" cy="15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Group 31"/>
          <p:cNvGrpSpPr/>
          <p:nvPr/>
        </p:nvGrpSpPr>
        <p:grpSpPr>
          <a:xfrm>
            <a:off x="762000" y="1581150"/>
            <a:ext cx="7620000" cy="5276850"/>
            <a:chOff x="480" y="996"/>
            <a:chExt cx="4800" cy="3324"/>
          </a:xfrm>
        </p:grpSpPr>
        <p:pic>
          <p:nvPicPr>
            <p:cNvPr id="36880" name="Picture 29" descr="ga sieu tru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" y="996"/>
              <a:ext cx="4800" cy="33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81" name="Oval 30"/>
            <p:cNvSpPr/>
            <p:nvPr/>
          </p:nvSpPr>
          <p:spPr>
            <a:xfrm>
              <a:off x="480" y="1008"/>
              <a:ext cx="1680" cy="5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Gà siêu trứng</a:t>
              </a: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762000" y="1600200"/>
            <a:ext cx="7620000" cy="5257800"/>
            <a:chOff x="480" y="1008"/>
            <a:chExt cx="4800" cy="3312"/>
          </a:xfrm>
        </p:grpSpPr>
        <p:pic>
          <p:nvPicPr>
            <p:cNvPr id="36878" name="Picture 32" descr="Ga sieu thi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" y="1008"/>
              <a:ext cx="4800" cy="3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9" name="Oval 33"/>
            <p:cNvSpPr/>
            <p:nvPr/>
          </p:nvSpPr>
          <p:spPr>
            <a:xfrm>
              <a:off x="3600" y="1056"/>
              <a:ext cx="1680" cy="52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Gà siêu thịt</a:t>
              </a: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762000" y="1600200"/>
            <a:ext cx="7620000" cy="5257800"/>
            <a:chOff x="480" y="1008"/>
            <a:chExt cx="4800" cy="3312"/>
          </a:xfrm>
        </p:grpSpPr>
        <p:pic>
          <p:nvPicPr>
            <p:cNvPr id="36876" name="Picture 38" descr="bo lang trang den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" y="1008"/>
              <a:ext cx="4800" cy="3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7" name="Oval 39"/>
            <p:cNvSpPr/>
            <p:nvPr/>
          </p:nvSpPr>
          <p:spPr>
            <a:xfrm>
              <a:off x="3936" y="3792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Bò sữa</a:t>
              </a: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762000" y="1600200"/>
            <a:ext cx="7620000" cy="5257800"/>
            <a:chOff x="480" y="1008"/>
            <a:chExt cx="4800" cy="3312"/>
          </a:xfrm>
        </p:grpSpPr>
        <p:pic>
          <p:nvPicPr>
            <p:cNvPr id="36874" name="Picture 41" descr="limousin-web-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" y="1008"/>
              <a:ext cx="4800" cy="3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5" name="Oval 42"/>
            <p:cNvSpPr/>
            <p:nvPr/>
          </p:nvSpPr>
          <p:spPr>
            <a:xfrm>
              <a:off x="3648" y="3792"/>
              <a:ext cx="1632" cy="52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Bò thịt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9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8504238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Điều kiện để được công nhận là một giống vật nuôi.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sz="3200" dirty="0">
                <a:solidFill>
                  <a:srgbClr val="FF0000"/>
                </a:solidFill>
              </a:rPr>
              <a:t>Từ khái niệm giống vật nuôi </a:t>
            </a:r>
            <a:br>
              <a:rPr sz="3200" dirty="0">
                <a:solidFill>
                  <a:srgbClr val="FF0000"/>
                </a:solidFill>
              </a:rPr>
            </a:br>
            <a:r>
              <a:rPr sz="3200" dirty="0">
                <a:solidFill>
                  <a:srgbClr val="FF0000"/>
                </a:solidFill>
              </a:rPr>
              <a:t>xác định những điều kiện đúng để các vật nuôi được công nhận là 1 giống.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5257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a)Có chung nguồn gốc</a:t>
            </a:r>
            <a:endParaRPr sz="28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b)Có ngoại hình khác nhau</a:t>
            </a:r>
          </a:p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c)Có nguồn gốc khác nhau</a:t>
            </a:r>
          </a:p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d)Có đặc điểm ngoại hình và năng suất giống nhau</a:t>
            </a:r>
          </a:p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e)Cùng sống chung 1 xã</a:t>
            </a:r>
          </a:p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g)Có đặc điểm riêng biệt không truyền cho đời sau</a:t>
            </a:r>
          </a:p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h)Có tính di truyền ổn định</a:t>
            </a:r>
          </a:p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i)Có khoảng vài chục cá thể</a:t>
            </a:r>
          </a:p>
          <a:p>
            <a:pPr eaLnBrk="1" hangingPunct="1">
              <a:buNone/>
            </a:pPr>
            <a:r>
              <a:rPr sz="2800" dirty="0">
                <a:solidFill>
                  <a:srgbClr val="006600"/>
                </a:solidFill>
              </a:rPr>
              <a:t>k)Đạt đến một số lượng cá thể nhất định và có địa bàn phân bố rộng</a:t>
            </a:r>
          </a:p>
          <a:p>
            <a:pPr eaLnBrk="1" hangingPunct="1">
              <a:buNone/>
            </a:pPr>
            <a:endParaRPr sz="2800" dirty="0">
              <a:solidFill>
                <a:srgbClr val="006600"/>
              </a:solidFill>
            </a:endParaRPr>
          </a:p>
        </p:txBody>
      </p:sp>
      <p:sp>
        <p:nvSpPr>
          <p:cNvPr id="69645" name="Rectangle 13"/>
          <p:cNvSpPr/>
          <p:nvPr/>
        </p:nvSpPr>
        <p:spPr>
          <a:xfrm>
            <a:off x="152400" y="1614488"/>
            <a:ext cx="50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latin typeface="Arial" panose="020B0604020202020204" pitchFamily="34" charset="0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69646" name="Rectangle 14"/>
          <p:cNvSpPr/>
          <p:nvPr/>
        </p:nvSpPr>
        <p:spPr>
          <a:xfrm>
            <a:off x="107950" y="5727700"/>
            <a:ext cx="5016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latin typeface="Arial" panose="020B0604020202020204" pitchFamily="34" charset="0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69647" name="Rectangle 15"/>
          <p:cNvSpPr/>
          <p:nvPr/>
        </p:nvSpPr>
        <p:spPr>
          <a:xfrm>
            <a:off x="152400" y="3149600"/>
            <a:ext cx="5016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latin typeface="Arial" panose="020B0604020202020204" pitchFamily="34" charset="0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69648" name="Rectangle 16"/>
          <p:cNvSpPr/>
          <p:nvPr/>
        </p:nvSpPr>
        <p:spPr>
          <a:xfrm>
            <a:off x="107950" y="4711700"/>
            <a:ext cx="5016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latin typeface="Arial" panose="020B0604020202020204" pitchFamily="34" charset="0"/>
                <a:sym typeface="Wingdings" panose="05000000000000000000" pitchFamily="2" charset="2"/>
              </a:rPr>
              <a:t>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47" grpId="0"/>
      <p:bldP spid="696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8504238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Điều kiện để được công nhận là một giống vật nuôi.</a:t>
            </a:r>
          </a:p>
        </p:txBody>
      </p:sp>
      <p:sp>
        <p:nvSpPr>
          <p:cNvPr id="39940" name="Rectangle 3"/>
          <p:cNvSpPr/>
          <p:nvPr/>
        </p:nvSpPr>
        <p:spPr>
          <a:xfrm>
            <a:off x="533400" y="3276600"/>
            <a:ext cx="81534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</a:pPr>
            <a:r>
              <a:rPr sz="2400" b="1" dirty="0">
                <a:latin typeface="Arial" panose="020B0604020202020204" pitchFamily="34" charset="0"/>
              </a:rPr>
              <a:t>- Có chung nguồn gốc.</a:t>
            </a:r>
            <a:endParaRPr sz="2400" b="1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</a:pPr>
            <a:r>
              <a:rPr sz="2400" b="1" dirty="0">
                <a:latin typeface="Arial" panose="020B0604020202020204" pitchFamily="34" charset="0"/>
              </a:rPr>
              <a:t>- Có đặc điểm ngoại hình và năng suất giống nhau.</a:t>
            </a:r>
          </a:p>
          <a:p>
            <a:pPr>
              <a:buFont typeface="Wingdings" panose="05000000000000000000" pitchFamily="2" charset="2"/>
            </a:pPr>
            <a:r>
              <a:rPr sz="2400" b="1" dirty="0">
                <a:latin typeface="Arial" panose="020B0604020202020204" pitchFamily="34" charset="0"/>
              </a:rPr>
              <a:t>- Có tính di truyền ổn định.</a:t>
            </a:r>
          </a:p>
          <a:p>
            <a:pPr>
              <a:buFont typeface="Wingdings" panose="05000000000000000000" pitchFamily="2" charset="2"/>
            </a:pPr>
            <a:r>
              <a:rPr sz="2400" b="1" dirty="0">
                <a:latin typeface="Arial" panose="020B0604020202020204" pitchFamily="34" charset="0"/>
              </a:rPr>
              <a:t>- Đạt đến một số lượng cá thể nhất định và có địa bàn phân bố rộng.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8123238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Điều kiện để được công nhận là một giống vật nuôi.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II. Vai trò của giống vật nuôi trong chăn nuôi.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8123238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Điều kiện để được công nhận là một giống vật nuôi.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II. Vai trò của giống vật nuôi trong chăn nuôi.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5029200"/>
            <a:ext cx="2363788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400" b="1" dirty="0">
                <a:solidFill>
                  <a:srgbClr val="FF0066"/>
                </a:solidFill>
              </a:rPr>
              <a:t>Bò Hà Lan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0" y="5867400"/>
            <a:ext cx="4035425" cy="611188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3500" dirty="0">
                <a:solidFill>
                  <a:srgbClr val="6600FF"/>
                </a:solidFill>
              </a:rPr>
              <a:t>Tỉ lệ mỡ 3.8-4% </a:t>
            </a:r>
          </a:p>
        </p:txBody>
      </p:sp>
      <p:sp>
        <p:nvSpPr>
          <p:cNvPr id="43012" name="Rectangle 6"/>
          <p:cNvSpPr/>
          <p:nvPr/>
        </p:nvSpPr>
        <p:spPr>
          <a:xfrm>
            <a:off x="5638800" y="4724400"/>
            <a:ext cx="2592388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r>
              <a:rPr sz="3400" b="1" dirty="0">
                <a:solidFill>
                  <a:srgbClr val="FF0066"/>
                </a:solidFill>
                <a:latin typeface="Arial" panose="020B0604020202020204" pitchFamily="34" charset="0"/>
              </a:rPr>
              <a:t>Trâu Mura</a:t>
            </a:r>
          </a:p>
        </p:txBody>
      </p:sp>
      <p:sp>
        <p:nvSpPr>
          <p:cNvPr id="43013" name="Rectangle 7"/>
          <p:cNvSpPr/>
          <p:nvPr/>
        </p:nvSpPr>
        <p:spPr>
          <a:xfrm>
            <a:off x="4876800" y="5791200"/>
            <a:ext cx="4035425" cy="611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sz="3500" dirty="0">
                <a:solidFill>
                  <a:srgbClr val="6600FF"/>
                </a:solidFill>
                <a:latin typeface="Arial" panose="020B0604020202020204" pitchFamily="34" charset="0"/>
              </a:rPr>
              <a:t>Tỉ lệ mỡ 7.9% </a:t>
            </a:r>
          </a:p>
        </p:txBody>
      </p:sp>
      <p:sp>
        <p:nvSpPr>
          <p:cNvPr id="43014" name="Rectangle 8"/>
          <p:cNvSpPr/>
          <p:nvPr/>
        </p:nvSpPr>
        <p:spPr>
          <a:xfrm>
            <a:off x="0" y="228600"/>
            <a:ext cx="9144000" cy="121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sz="3600" b="1" dirty="0">
                <a:latin typeface="Arial" panose="020B0604020202020204" pitchFamily="34" charset="0"/>
              </a:rPr>
              <a:t>Tỉ lệ mỡ sữa của trâu Mura và bò Hà  lan do yếu tố nào quyết định?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43015" name="Rectangle 10"/>
          <p:cNvSpPr/>
          <p:nvPr/>
        </p:nvSpPr>
        <p:spPr>
          <a:xfrm>
            <a:off x="1447800" y="1524000"/>
            <a:ext cx="58674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006600"/>
                </a:solidFill>
                <a:latin typeface="Arial" panose="020B0604020202020204" pitchFamily="34" charset="0"/>
              </a:rPr>
              <a:t>Cả 2 đều được nuôi trong cùng điều kiện</a:t>
            </a:r>
          </a:p>
        </p:txBody>
      </p:sp>
      <p:pic>
        <p:nvPicPr>
          <p:cNvPr id="43016" name="Picture 12" descr="trau Mur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4267200" cy="282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Picture 13" descr="bo su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0"/>
            <a:ext cx="4038600" cy="2790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8123238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Điều kiện để được công nhận là một giống vật nuôi.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II. Vai trò của giống vật nuôi trong chăn nuôi.</a:t>
            </a:r>
          </a:p>
        </p:txBody>
      </p:sp>
      <p:sp>
        <p:nvSpPr>
          <p:cNvPr id="44036" name="TextBox 3"/>
          <p:cNvSpPr txBox="1"/>
          <p:nvPr/>
        </p:nvSpPr>
        <p:spPr>
          <a:xfrm>
            <a:off x="1219200" y="3810000"/>
            <a:ext cx="6934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Giống vật nuôi có vai trò gì trong chăn nuôi?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4963" y="1066800"/>
            <a:ext cx="8351838" cy="566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Thế nào là giống vật nuôi?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Phân loại giống vật nuôi.</a:t>
            </a:r>
          </a:p>
          <a:p>
            <a:pPr marL="342900" indent="-342900">
              <a:buAutoNum type="arabicParenR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Điều kiện để được công nhận là một giống vật nuôi.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II. Vai trò của giống vật nuôi trong chăn nuôi.</a:t>
            </a:r>
          </a:p>
          <a:p>
            <a:pPr marL="342900" indent="-342900">
              <a:lnSpc>
                <a:spcPct val="130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- Giống vật nuôi quyết định đến năng suất chăn nuôi.</a:t>
            </a:r>
          </a:p>
          <a:p>
            <a:pPr marL="342900" indent="-342900">
              <a:lnSpc>
                <a:spcPct val="130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- Giống vật nuôi quyết định đến chất lượng sản phẩm chăn nuôi.</a:t>
            </a:r>
            <a:r>
              <a:rPr sz="2400" b="1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buChar char="-"/>
            </a:pPr>
            <a:endParaRPr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350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5" name="Picture 4" descr="H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529013"/>
            <a:ext cx="6224588" cy="3328987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6" name="Picture 6" descr="H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24400" cy="3497263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Table Placeholder 46081"/>
          <p:cNvGraphicFramePr>
            <a:graphicFrameLocks noGrp="1"/>
          </p:cNvGraphicFramePr>
          <p:nvPr>
            <p:ph type="tbl" idx="1"/>
          </p:nvPr>
        </p:nvGraphicFramePr>
        <p:xfrm>
          <a:off x="0" y="152400"/>
          <a:ext cx="9144000" cy="67056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788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sz="2400" dirty="0">
                        <a:solidFill>
                          <a:srgbClr val="FF00FF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</a:rPr>
                        <a:t>Tên gọi vật nuôi</a:t>
                      </a:r>
                      <a:endParaRPr lang="en-US" sz="2400" dirty="0">
                        <a:solidFill>
                          <a:srgbClr val="FF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Cách phân loại giống vật nuôi theo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387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rPr>
                        <a:t>Địa lý</a:t>
                      </a:r>
                      <a:endParaRPr lang="en-U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rPr>
                        <a:t>Hình thái ngoại hình</a:t>
                      </a:r>
                      <a:endParaRPr lang="en-U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rPr>
                        <a:t>Mức độ hoàn thiện của giống</a:t>
                      </a:r>
                      <a:endParaRPr lang="en-U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rPr>
                        <a:t>Hướng sản xuất</a:t>
                      </a:r>
                      <a:endParaRPr lang="en-US" sz="2400" dirty="0">
                        <a:solidFill>
                          <a:srgbClr val="0066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Lợn Móng Cái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Gà siêu trứng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Bò u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Lợn Ỉ mỡ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Chó đốm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Gà tre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Vịt Anh Đào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Bò lai Sin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Bò thịt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3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Vịt cổ lùn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Gà Đông Cảo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98804" name="Rectangle 84"/>
          <p:cNvSpPr/>
          <p:nvPr/>
        </p:nvSpPr>
        <p:spPr>
          <a:xfrm>
            <a:off x="8305800" y="54864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05" name="Rectangle 85"/>
          <p:cNvSpPr/>
          <p:nvPr/>
        </p:nvSpPr>
        <p:spPr>
          <a:xfrm>
            <a:off x="5029200" y="59436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06" name="Rectangle 86"/>
          <p:cNvSpPr/>
          <p:nvPr/>
        </p:nvSpPr>
        <p:spPr>
          <a:xfrm>
            <a:off x="3505200" y="64770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07" name="Rectangle 87"/>
          <p:cNvSpPr/>
          <p:nvPr/>
        </p:nvSpPr>
        <p:spPr>
          <a:xfrm>
            <a:off x="6705600" y="50292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08" name="Rectangle 88"/>
          <p:cNvSpPr/>
          <p:nvPr/>
        </p:nvSpPr>
        <p:spPr>
          <a:xfrm>
            <a:off x="6705600" y="41148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09" name="Rectangle 89"/>
          <p:cNvSpPr/>
          <p:nvPr/>
        </p:nvSpPr>
        <p:spPr>
          <a:xfrm>
            <a:off x="5029200" y="36576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10" name="Rectangle 90"/>
          <p:cNvSpPr/>
          <p:nvPr/>
        </p:nvSpPr>
        <p:spPr>
          <a:xfrm>
            <a:off x="3429000" y="45720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11" name="Rectangle 91"/>
          <p:cNvSpPr/>
          <p:nvPr/>
        </p:nvSpPr>
        <p:spPr>
          <a:xfrm>
            <a:off x="8305800" y="32004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12" name="Rectangle 92"/>
          <p:cNvSpPr/>
          <p:nvPr/>
        </p:nvSpPr>
        <p:spPr>
          <a:xfrm>
            <a:off x="5029200" y="27432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13" name="Rectangle 93"/>
          <p:cNvSpPr/>
          <p:nvPr/>
        </p:nvSpPr>
        <p:spPr>
          <a:xfrm>
            <a:off x="8305800" y="22860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8814" name="Rectangle 94"/>
          <p:cNvSpPr/>
          <p:nvPr/>
        </p:nvSpPr>
        <p:spPr>
          <a:xfrm>
            <a:off x="3505200" y="18288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8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9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98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98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9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98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9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79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4" grpId="0"/>
      <p:bldP spid="798806" grpId="0"/>
      <p:bldP spid="798807" grpId="0"/>
      <p:bldP spid="798812" grpId="0"/>
      <p:bldP spid="7988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/>
          <p:nvPr/>
        </p:nvSpPr>
        <p:spPr>
          <a:xfrm>
            <a:off x="685800" y="-685800"/>
            <a:ext cx="8229600" cy="7049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50000"/>
              </a:spcBef>
              <a:buNone/>
            </a:pPr>
            <a:endParaRPr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Hãy cho biết các phát biểu sau đúng hay sai.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Giống vật nuôi quyết định đến năng suất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lượng sản phẩm chăn nuôi.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Trong cùng điều kiện nuôi dưỡng, chăm sóc các giống vật nuôi khác nhau cho năng suất như nhau.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Muốn chăn nuôi hiệu quả cần phải chọn giống vật nuôi phù hợp.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Giữa giống vật nuôi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kiện nuôi dưỡng, chăm sóc thì giống vật nuôi đóng vai trò quyết định đến năng suất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lượng sản phẩm chăn nuôi.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6"/>
          <p:cNvSpPr/>
          <p:nvPr/>
        </p:nvSpPr>
        <p:spPr>
          <a:xfrm>
            <a:off x="304800" y="2590800"/>
            <a:ext cx="381000" cy="381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22532" name="Rectangle 8"/>
          <p:cNvSpPr/>
          <p:nvPr/>
        </p:nvSpPr>
        <p:spPr>
          <a:xfrm>
            <a:off x="304800" y="36576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22533" name="Rectangle 9"/>
          <p:cNvSpPr/>
          <p:nvPr/>
        </p:nvSpPr>
        <p:spPr>
          <a:xfrm>
            <a:off x="304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22534" name="Rectangle 12"/>
          <p:cNvSpPr/>
          <p:nvPr/>
        </p:nvSpPr>
        <p:spPr>
          <a:xfrm>
            <a:off x="304800" y="144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9" name="Text Box 13"/>
          <p:cNvSpPr txBox="1"/>
          <p:nvPr/>
        </p:nvSpPr>
        <p:spPr>
          <a:xfrm>
            <a:off x="304800" y="2514600"/>
            <a:ext cx="22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" name="Text Box 13"/>
          <p:cNvSpPr txBox="1"/>
          <p:nvPr/>
        </p:nvSpPr>
        <p:spPr>
          <a:xfrm>
            <a:off x="304800" y="35814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1" name="Text Box 13"/>
          <p:cNvSpPr txBox="1"/>
          <p:nvPr/>
        </p:nvSpPr>
        <p:spPr>
          <a:xfrm>
            <a:off x="304800" y="5105400"/>
            <a:ext cx="391160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" name="Text Box 13"/>
          <p:cNvSpPr txBox="1"/>
          <p:nvPr/>
        </p:nvSpPr>
        <p:spPr>
          <a:xfrm>
            <a:off x="304800" y="1447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7" y="20640"/>
            <a:ext cx="9121775" cy="6842125"/>
          </a:xfrm>
        </p:spPr>
      </p:pic>
      <p:sp>
        <p:nvSpPr>
          <p:cNvPr id="6" name="TextBox 5"/>
          <p:cNvSpPr txBox="1"/>
          <p:nvPr/>
        </p:nvSpPr>
        <p:spPr>
          <a:xfrm>
            <a:off x="1475656" y="2819400"/>
            <a:ext cx="6624736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Arial" panose="020B0604020202020204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19459" name="TextBox 4"/>
          <p:cNvSpPr txBox="1"/>
          <p:nvPr/>
        </p:nvSpPr>
        <p:spPr>
          <a:xfrm>
            <a:off x="334963" y="1066800"/>
            <a:ext cx="530383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1) Thế nào là giống vật nuôi?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438400"/>
            <a:ext cx="1020763" cy="4619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Vịt cỏ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652838"/>
            <a:ext cx="2357438" cy="461962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Bò sữa Hà 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100638"/>
            <a:ext cx="1890713" cy="461962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Lợn landrat</a:t>
            </a:r>
          </a:p>
        </p:txBody>
      </p:sp>
      <p:sp>
        <p:nvSpPr>
          <p:cNvPr id="10" name="Rectangle 17"/>
          <p:cNvSpPr/>
          <p:nvPr/>
        </p:nvSpPr>
        <p:spPr>
          <a:xfrm>
            <a:off x="2667000" y="2293938"/>
            <a:ext cx="6172200" cy="830262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Vịt Cỏ có nhiều màu lông khác nhau, có tầm vóc nhỏ bé, nhanh nhẹn, dễ nuôi. </a:t>
            </a:r>
          </a:p>
        </p:txBody>
      </p:sp>
      <p:sp>
        <p:nvSpPr>
          <p:cNvPr id="11" name="Rectangle 6"/>
          <p:cNvSpPr/>
          <p:nvPr/>
        </p:nvSpPr>
        <p:spPr>
          <a:xfrm>
            <a:off x="3200400" y="3513138"/>
            <a:ext cx="5257800" cy="830262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Bò Hà Lan : chủ yếu có màu lang trắng đen, cho sản lượng sữa cao.</a:t>
            </a:r>
          </a:p>
        </p:txBody>
      </p:sp>
      <p:sp>
        <p:nvSpPr>
          <p:cNvPr id="12" name="Rectangle 5"/>
          <p:cNvSpPr/>
          <p:nvPr/>
        </p:nvSpPr>
        <p:spPr>
          <a:xfrm>
            <a:off x="3124200" y="4724400"/>
            <a:ext cx="5486400" cy="137160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400" b="1" dirty="0">
                <a:latin typeface="Arial" panose="020B0604020202020204" pitchFamily="34" charset="0"/>
              </a:rPr>
              <a:t>Lợn Lanđơrat   Lông da trắng tuyền.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400" b="1" dirty="0">
                <a:latin typeface="Arial" panose="020B0604020202020204" pitchFamily="34" charset="0"/>
              </a:rPr>
              <a:t>Tai to, mềm, rủ xuống che lấp mặt.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400" b="1" dirty="0">
                <a:latin typeface="Arial" panose="020B0604020202020204" pitchFamily="34" charset="0"/>
              </a:rPr>
              <a:t>Thân dài, mình thon. Tỉ lệ nạc cao.</a:t>
            </a:r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1173163" y="2667000"/>
            <a:ext cx="149383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3962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57400" y="54102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20483" name="TextBox 4"/>
          <p:cNvSpPr txBox="1"/>
          <p:nvPr/>
        </p:nvSpPr>
        <p:spPr>
          <a:xfrm>
            <a:off x="334963" y="1066800"/>
            <a:ext cx="530383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1) Thế nào là giống vật nuôi?</a:t>
            </a:r>
          </a:p>
        </p:txBody>
      </p:sp>
      <p:sp>
        <p:nvSpPr>
          <p:cNvPr id="20484" name="TextBox 6"/>
          <p:cNvSpPr txBox="1"/>
          <p:nvPr/>
        </p:nvSpPr>
        <p:spPr>
          <a:xfrm>
            <a:off x="152400" y="2438400"/>
            <a:ext cx="1219200" cy="45720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Vịt cỏ</a:t>
            </a:r>
          </a:p>
        </p:txBody>
      </p:sp>
      <p:sp>
        <p:nvSpPr>
          <p:cNvPr id="20485" name="TextBox 7"/>
          <p:cNvSpPr txBox="1"/>
          <p:nvPr/>
        </p:nvSpPr>
        <p:spPr>
          <a:xfrm>
            <a:off x="152400" y="3652838"/>
            <a:ext cx="1447800" cy="83185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Bò sữa Hà Lan</a:t>
            </a:r>
          </a:p>
        </p:txBody>
      </p:sp>
      <p:sp>
        <p:nvSpPr>
          <p:cNvPr id="20486" name="TextBox 8"/>
          <p:cNvSpPr txBox="1"/>
          <p:nvPr/>
        </p:nvSpPr>
        <p:spPr>
          <a:xfrm>
            <a:off x="152400" y="5100638"/>
            <a:ext cx="1600200" cy="83185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Lợn landrat</a:t>
            </a:r>
          </a:p>
        </p:txBody>
      </p:sp>
      <p:sp>
        <p:nvSpPr>
          <p:cNvPr id="20487" name="Rectangle 17"/>
          <p:cNvSpPr/>
          <p:nvPr/>
        </p:nvSpPr>
        <p:spPr>
          <a:xfrm>
            <a:off x="2667000" y="2286000"/>
            <a:ext cx="4953000" cy="8302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Có nhiều màu lông khác nhau, có tầm vóc nhỏ bé, nhanh nhẹn. </a:t>
            </a:r>
          </a:p>
        </p:txBody>
      </p:sp>
      <p:sp>
        <p:nvSpPr>
          <p:cNvPr id="20488" name="Rectangle 6"/>
          <p:cNvSpPr/>
          <p:nvPr/>
        </p:nvSpPr>
        <p:spPr>
          <a:xfrm>
            <a:off x="2667000" y="3657600"/>
            <a:ext cx="4953000" cy="8302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Bò Hà Lan : chủ yếu có màu lang trắng đen.</a:t>
            </a:r>
          </a:p>
        </p:txBody>
      </p:sp>
      <p:sp>
        <p:nvSpPr>
          <p:cNvPr id="20489" name="Rectangle 5"/>
          <p:cNvSpPr/>
          <p:nvPr/>
        </p:nvSpPr>
        <p:spPr>
          <a:xfrm>
            <a:off x="2667000" y="4800600"/>
            <a:ext cx="5029200" cy="129540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400" b="1" dirty="0">
                <a:latin typeface="Arial" panose="020B0604020202020204" pitchFamily="34" charset="0"/>
              </a:rPr>
              <a:t>Lợn Lanđơrat   Lông da trắng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400" b="1" dirty="0">
                <a:latin typeface="Arial" panose="020B0604020202020204" pitchFamily="34" charset="0"/>
              </a:rPr>
              <a:t>tuyền. Tai to, mềm, rủ xuống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400" b="1" dirty="0">
                <a:latin typeface="Arial" panose="020B0604020202020204" pitchFamily="34" charset="0"/>
              </a:rPr>
              <a:t>che lấp mặt. Thân dài, mình thon.</a:t>
            </a:r>
          </a:p>
        </p:txBody>
      </p:sp>
      <p:cxnSp>
        <p:nvCxnSpPr>
          <p:cNvPr id="14" name="Straight Arrow Connector 13"/>
          <p:cNvCxnSpPr>
            <a:stCxn id="20484" idx="3"/>
            <a:endCxn id="20487" idx="1"/>
          </p:cNvCxnSpPr>
          <p:nvPr/>
        </p:nvCxnSpPr>
        <p:spPr>
          <a:xfrm>
            <a:off x="1371600" y="2667000"/>
            <a:ext cx="1295400" cy="3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4037013"/>
            <a:ext cx="1143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52600" y="5410200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>
            <a:off x="7467600" y="2133600"/>
            <a:ext cx="609600" cy="4191000"/>
          </a:xfrm>
          <a:prstGeom prst="rightBrace">
            <a:avLst>
              <a:gd name="adj1" fmla="val 21520"/>
              <a:gd name="adj2" fmla="val 4546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8600" y="3200400"/>
            <a:ext cx="1295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Ngoại hình.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21507" name="TextBox 4"/>
          <p:cNvSpPr txBox="1"/>
          <p:nvPr/>
        </p:nvSpPr>
        <p:spPr>
          <a:xfrm>
            <a:off x="334963" y="1066800"/>
            <a:ext cx="530383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1) Thế nào là giống vật nuôi?</a:t>
            </a:r>
          </a:p>
        </p:txBody>
      </p:sp>
      <p:sp>
        <p:nvSpPr>
          <p:cNvPr id="21508" name="TextBox 6"/>
          <p:cNvSpPr txBox="1"/>
          <p:nvPr/>
        </p:nvSpPr>
        <p:spPr>
          <a:xfrm>
            <a:off x="152400" y="2438400"/>
            <a:ext cx="1020763" cy="4619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Vịt cỏ</a:t>
            </a:r>
          </a:p>
        </p:txBody>
      </p:sp>
      <p:sp>
        <p:nvSpPr>
          <p:cNvPr id="21509" name="TextBox 7"/>
          <p:cNvSpPr txBox="1"/>
          <p:nvPr/>
        </p:nvSpPr>
        <p:spPr>
          <a:xfrm>
            <a:off x="152400" y="3652838"/>
            <a:ext cx="1295400" cy="83185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Bò sữa Hà Lan</a:t>
            </a:r>
          </a:p>
        </p:txBody>
      </p:sp>
      <p:sp>
        <p:nvSpPr>
          <p:cNvPr id="21510" name="TextBox 8"/>
          <p:cNvSpPr txBox="1"/>
          <p:nvPr/>
        </p:nvSpPr>
        <p:spPr>
          <a:xfrm>
            <a:off x="152400" y="5100638"/>
            <a:ext cx="1219200" cy="83185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Lợn landrat</a:t>
            </a:r>
          </a:p>
        </p:txBody>
      </p:sp>
      <p:sp>
        <p:nvSpPr>
          <p:cNvPr id="21511" name="Rectangle 17"/>
          <p:cNvSpPr/>
          <p:nvPr/>
        </p:nvSpPr>
        <p:spPr>
          <a:xfrm>
            <a:off x="2667000" y="2438400"/>
            <a:ext cx="4191000" cy="4619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Trứng nhỏ, tỉ lệ phôi cao. </a:t>
            </a:r>
          </a:p>
        </p:txBody>
      </p:sp>
      <p:sp>
        <p:nvSpPr>
          <p:cNvPr id="21512" name="Rectangle 6"/>
          <p:cNvSpPr/>
          <p:nvPr/>
        </p:nvSpPr>
        <p:spPr>
          <a:xfrm>
            <a:off x="2667000" y="3886200"/>
            <a:ext cx="4191000" cy="4619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Cho sản lượng sữa cao.</a:t>
            </a:r>
          </a:p>
        </p:txBody>
      </p:sp>
      <p:sp>
        <p:nvSpPr>
          <p:cNvPr id="21513" name="Rectangle 5"/>
          <p:cNvSpPr/>
          <p:nvPr/>
        </p:nvSpPr>
        <p:spPr>
          <a:xfrm>
            <a:off x="2590800" y="5257800"/>
            <a:ext cx="4267200" cy="45720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400" b="1" dirty="0">
                <a:latin typeface="Arial" panose="020B0604020202020204" pitchFamily="34" charset="0"/>
              </a:rPr>
              <a:t>Tỉ lệ nạc cao.</a:t>
            </a:r>
          </a:p>
        </p:txBody>
      </p:sp>
      <p:cxnSp>
        <p:nvCxnSpPr>
          <p:cNvPr id="14" name="Straight Arrow Connector 13"/>
          <p:cNvCxnSpPr>
            <a:stCxn id="21508" idx="3"/>
            <a:endCxn id="21511" idx="1"/>
          </p:cNvCxnSpPr>
          <p:nvPr/>
        </p:nvCxnSpPr>
        <p:spPr>
          <a:xfrm>
            <a:off x="1173163" y="2668588"/>
            <a:ext cx="14938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47800" y="4038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510" idx="3"/>
          </p:cNvCxnSpPr>
          <p:nvPr/>
        </p:nvCxnSpPr>
        <p:spPr>
          <a:xfrm flipV="1">
            <a:off x="1371600" y="5487988"/>
            <a:ext cx="1219200" cy="28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6553200" y="2133600"/>
            <a:ext cx="914400" cy="3733800"/>
          </a:xfrm>
          <a:prstGeom prst="righ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3124200"/>
            <a:ext cx="10668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Tính năng sản xuất.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/>
          <p:nvPr/>
        </p:nvGrpSpPr>
        <p:grpSpPr>
          <a:xfrm>
            <a:off x="609600" y="228600"/>
            <a:ext cx="3657600" cy="3276600"/>
            <a:chOff x="624" y="624"/>
            <a:chExt cx="1666" cy="1728"/>
          </a:xfrm>
        </p:grpSpPr>
        <p:pic>
          <p:nvPicPr>
            <p:cNvPr id="22539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" y="624"/>
              <a:ext cx="1666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0" name="Oval 5"/>
            <p:cNvSpPr/>
            <p:nvPr/>
          </p:nvSpPr>
          <p:spPr>
            <a:xfrm>
              <a:off x="624" y="672"/>
              <a:ext cx="768" cy="33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latin typeface="Arial" panose="020B0604020202020204" pitchFamily="34" charset="0"/>
                </a:rPr>
                <a:t>Gà Tre</a:t>
              </a:r>
            </a:p>
          </p:txBody>
        </p:sp>
      </p:grpSp>
      <p:grpSp>
        <p:nvGrpSpPr>
          <p:cNvPr id="22531" name="Group 9"/>
          <p:cNvGrpSpPr/>
          <p:nvPr/>
        </p:nvGrpSpPr>
        <p:grpSpPr>
          <a:xfrm>
            <a:off x="381000" y="3581400"/>
            <a:ext cx="3962400" cy="2971800"/>
            <a:chOff x="432" y="2496"/>
            <a:chExt cx="2064" cy="1560"/>
          </a:xfrm>
        </p:grpSpPr>
        <p:pic>
          <p:nvPicPr>
            <p:cNvPr id="22537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" y="2496"/>
              <a:ext cx="2064" cy="15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8" name="Oval 11"/>
            <p:cNvSpPr/>
            <p:nvPr/>
          </p:nvSpPr>
          <p:spPr>
            <a:xfrm>
              <a:off x="1584" y="3768"/>
              <a:ext cx="864" cy="28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latin typeface="Arial" panose="020B0604020202020204" pitchFamily="34" charset="0"/>
                </a:rPr>
                <a:t>Gà Chọi</a:t>
              </a:r>
            </a:p>
          </p:txBody>
        </p:sp>
      </p:grpSp>
      <p:grpSp>
        <p:nvGrpSpPr>
          <p:cNvPr id="22532" name="Group 12"/>
          <p:cNvGrpSpPr/>
          <p:nvPr/>
        </p:nvGrpSpPr>
        <p:grpSpPr>
          <a:xfrm>
            <a:off x="4724400" y="152400"/>
            <a:ext cx="3886200" cy="3276600"/>
            <a:chOff x="3360" y="576"/>
            <a:chExt cx="1776" cy="1697"/>
          </a:xfrm>
        </p:grpSpPr>
        <p:pic>
          <p:nvPicPr>
            <p:cNvPr id="22535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0" y="576"/>
              <a:ext cx="1776" cy="16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6" name="Oval 14"/>
            <p:cNvSpPr/>
            <p:nvPr/>
          </p:nvSpPr>
          <p:spPr>
            <a:xfrm>
              <a:off x="4464" y="1920"/>
              <a:ext cx="624" cy="33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latin typeface="Arial" panose="020B0604020202020204" pitchFamily="34" charset="0"/>
                </a:rPr>
                <a:t>Gà Ác</a:t>
              </a:r>
            </a:p>
          </p:txBody>
        </p:sp>
      </p:grpSp>
      <p:pic>
        <p:nvPicPr>
          <p:cNvPr id="22533" name="Picture 17" descr="gatau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57600"/>
            <a:ext cx="4572000" cy="301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Oval 20"/>
          <p:cNvSpPr/>
          <p:nvPr/>
        </p:nvSpPr>
        <p:spPr>
          <a:xfrm>
            <a:off x="6324600" y="5943600"/>
            <a:ext cx="1244600" cy="5492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dirty="0">
                <a:latin typeface="Arial" panose="020B0604020202020204" pitchFamily="34" charset="0"/>
              </a:rPr>
              <a:t>Gà Tàu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23555" name="TextBox 4"/>
          <p:cNvSpPr txBox="1"/>
          <p:nvPr/>
        </p:nvSpPr>
        <p:spPr>
          <a:xfrm>
            <a:off x="334963" y="1066800"/>
            <a:ext cx="530383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1) Thế nào là giống vật nuôi</a:t>
            </a:r>
          </a:p>
        </p:txBody>
      </p:sp>
      <p:sp>
        <p:nvSpPr>
          <p:cNvPr id="23556" name="TextBox 5"/>
          <p:cNvSpPr txBox="1"/>
          <p:nvPr/>
        </p:nvSpPr>
        <p:spPr>
          <a:xfrm>
            <a:off x="1981200" y="32004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38400"/>
            <a:ext cx="86868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Đặc điểm ngoại hình, thể chất và tính năng sản xuất của những con vật cùng giống thế nào?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ctr"/>
            <a:r>
              <a:rPr sz="4400" b="1" dirty="0">
                <a:solidFill>
                  <a:srgbClr val="FF0000"/>
                </a:solidFill>
              </a:rPr>
              <a:t>Bài 31: GIỐNG VẬT NUÔI</a:t>
            </a:r>
          </a:p>
        </p:txBody>
      </p:sp>
      <p:sp>
        <p:nvSpPr>
          <p:cNvPr id="24579" name="TextBox 4"/>
          <p:cNvSpPr txBox="1"/>
          <p:nvPr/>
        </p:nvSpPr>
        <p:spPr>
          <a:xfrm>
            <a:off x="334963" y="1066800"/>
            <a:ext cx="530383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AutoNum type="romanUcPeriod"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Khái niệm về giống vật nuôi</a:t>
            </a:r>
          </a:p>
          <a:p>
            <a:pPr marL="342900" indent="-342900">
              <a:buNone/>
            </a:pPr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1) Thế nào là giống vật nuôi</a:t>
            </a:r>
          </a:p>
        </p:txBody>
      </p:sp>
      <p:graphicFrame>
        <p:nvGraphicFramePr>
          <p:cNvPr id="24580" name="Table 24579"/>
          <p:cNvGraphicFramePr/>
          <p:nvPr/>
        </p:nvGraphicFramePr>
        <p:xfrm>
          <a:off x="152400" y="2286000"/>
          <a:ext cx="8763000" cy="23749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Tên giống vật nuôi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Đặc điểm ngoại hình dễ nhận biết nhất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</TotalTime>
  <Words>1439</Words>
  <Application>Microsoft Macintosh PowerPoint</Application>
  <PresentationFormat>On-screen Show (4:3)</PresentationFormat>
  <Paragraphs>229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Wingdings</vt:lpstr>
      <vt:lpstr>Watermark</vt:lpstr>
      <vt:lpstr>PowerPoint Presentation</vt:lpstr>
      <vt:lpstr>Bài 31: GIỐNG VẬT NUÔI</vt:lpstr>
      <vt:lpstr>PowerPoint Presentation</vt:lpstr>
      <vt:lpstr>Bài 31: GIỐNG VẬT NUÔI</vt:lpstr>
      <vt:lpstr>Bài 31: GIỐNG VẬT NUÔI</vt:lpstr>
      <vt:lpstr>Bài 31: GIỐNG VẬT NUÔI</vt:lpstr>
      <vt:lpstr>PowerPoint Presentation</vt:lpstr>
      <vt:lpstr>Bài 31: GIỐNG VẬT NUÔI</vt:lpstr>
      <vt:lpstr>Bài 31: GIỐNG VẬT NUÔI</vt:lpstr>
      <vt:lpstr>Bài 31: GIỐNG VẬT NUÔI</vt:lpstr>
      <vt:lpstr>PowerPoint Presentation</vt:lpstr>
      <vt:lpstr>PowerPoint Presentation</vt:lpstr>
      <vt:lpstr>PowerPoint Presentation</vt:lpstr>
      <vt:lpstr>Bài 31: GIỐNG VẬT NUÔI</vt:lpstr>
      <vt:lpstr>Bài 31: GIỐNG VẬT NUÔI</vt:lpstr>
      <vt:lpstr>Bài 31: GIỐNG VẬT NUÔI</vt:lpstr>
      <vt:lpstr>Bài 31: GIỐNG VẬT NUÔI</vt:lpstr>
      <vt:lpstr>PowerPoint Presentation</vt:lpstr>
      <vt:lpstr>PowerPoint Presentation</vt:lpstr>
      <vt:lpstr>PowerPoint Presentation</vt:lpstr>
      <vt:lpstr>PowerPoint Presentation</vt:lpstr>
      <vt:lpstr>Bài 31: GIỐNG VẬT NUÔI</vt:lpstr>
      <vt:lpstr>Từ khái niệm giống vật nuôi  xác định những điều kiện đúng để các vật nuôi được công nhận là 1 giống.</vt:lpstr>
      <vt:lpstr>Bài 31: GIỐNG VẬT NUÔI</vt:lpstr>
      <vt:lpstr>Bài 31: GIỐNG VẬT NUÔI</vt:lpstr>
      <vt:lpstr>Bài 31: GIỐNG VẬT NUÔI</vt:lpstr>
      <vt:lpstr>Bò Hà Lan</vt:lpstr>
      <vt:lpstr>Bài 31: GIỐNG VẬT NUÔI</vt:lpstr>
      <vt:lpstr>Bài 31: GIỐNG VẬT NUÔI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</dc:creator>
  <cp:lastModifiedBy>Microsoft Office User</cp:lastModifiedBy>
  <cp:revision>318</cp:revision>
  <dcterms:created xsi:type="dcterms:W3CDTF">2010-10-12T15:58:01Z</dcterms:created>
  <dcterms:modified xsi:type="dcterms:W3CDTF">2022-02-22T14:50:06Z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42F6759DA7694BAF85F488BA83E06214</vt:lpwstr>
  </property>
  <property fmtid="{D5CDD505-2E9C-101B-9397-08002B2CF9AE}" pid="4" name="KSOProductBuildVer">
    <vt:lpwstr>1033-11.2.0.10382</vt:lpwstr>
  </property>
</Properties>
</file>